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5" r:id="rId12"/>
    <p:sldId id="278" r:id="rId13"/>
    <p:sldId id="279" r:id="rId14"/>
    <p:sldId id="268" r:id="rId15"/>
    <p:sldId id="269" r:id="rId16"/>
    <p:sldId id="270" r:id="rId17"/>
    <p:sldId id="281" r:id="rId18"/>
    <p:sldId id="271" r:id="rId19"/>
    <p:sldId id="272" r:id="rId20"/>
    <p:sldId id="273" r:id="rId21"/>
    <p:sldId id="274" r:id="rId22"/>
    <p:sldId id="276" r:id="rId23"/>
    <p:sldId id="277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82250"/>
  </p:normalViewPr>
  <p:slideViewPr>
    <p:cSldViewPr snapToGrid="0" snapToObjects="1">
      <p:cViewPr varScale="1">
        <p:scale>
          <a:sx n="85" d="100"/>
          <a:sy n="85" d="100"/>
        </p:scale>
        <p:origin x="20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FA47B-8C15-3947-9D62-C0CB3C6A0417}" type="datetimeFigureOut">
              <a:rPr kumimoji="1" lang="zh-CN" altLang="en-US" smtClean="0"/>
              <a:t>16/7/18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48FAE-9FEB-C544-A369-9014D14DC8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48FAE-9FEB-C544-A369-9014D14DC89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48FAE-9FEB-C544-A369-9014D14DC89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48FAE-9FEB-C544-A369-9014D14DC89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48FAE-9FEB-C544-A369-9014D14DC89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33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de-DE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android:id</a:t>
            </a: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="@+</a:t>
            </a:r>
            <a:r>
              <a:rPr lang="de-DE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edit_message</a:t>
            </a: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de-DE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android:layout_width</a:t>
            </a: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de-DE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wrap_content</a:t>
            </a: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de-DE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android:layout_height</a:t>
            </a: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de-DE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wrap_content</a:t>
            </a: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de-DE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android:hint</a:t>
            </a: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</a:t>
            </a:r>
            <a:r>
              <a:rPr lang="de-DE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edit_message</a:t>
            </a:r>
            <a:r>
              <a:rPr lang="de-DE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48FAE-9FEB-C544-A369-9014D14DC89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0770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48FAE-9FEB-C544-A369-9014D14DC89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48FAE-9FEB-C544-A369-9014D14DC89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48FAE-9FEB-C544-A369-9014D14DC89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48FAE-9FEB-C544-A369-9014D14DC89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48FAE-9FEB-C544-A369-9014D14DC89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技术培训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南京爱西柚网络科技有限公司</a:t>
            </a:r>
          </a:p>
          <a:p>
            <a:r>
              <a:rPr kumimoji="1" lang="zh-CN" altLang="en-US" dirty="0" smtClean="0"/>
              <a:t>主讲人：王林金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启动另外一个</a:t>
            </a:r>
            <a:r>
              <a:rPr kumimoji="1" lang="en-US" altLang="zh-CN" dirty="0"/>
              <a:t>Activity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右击，新建一个</a:t>
            </a:r>
            <a:r>
              <a:rPr kumimoji="1" lang="en-US" altLang="zh-CN" dirty="0" smtClean="0"/>
              <a:t>Activity</a:t>
            </a:r>
            <a:endParaRPr kumimoji="1" lang="zh-CN" altLang="en-US" dirty="0" smtClean="0"/>
          </a:p>
          <a:p>
            <a:r>
              <a:rPr kumimoji="1" lang="zh-CN" altLang="en-US" dirty="0" smtClean="0"/>
              <a:t>输入</a:t>
            </a:r>
            <a:r>
              <a:rPr kumimoji="1" lang="en-US" altLang="zh-CN" dirty="0" err="1" smtClean="0"/>
              <a:t>ActivityName</a:t>
            </a:r>
            <a:r>
              <a:rPr kumimoji="1" lang="zh-CN" altLang="en-US" dirty="0" smtClean="0"/>
              <a:t>叫</a:t>
            </a:r>
            <a:r>
              <a:rPr kumimoji="1" lang="en-US" altLang="zh-CN" dirty="0" err="1" smtClean="0"/>
              <a:t>DisplayMessageActivity</a:t>
            </a:r>
            <a:endParaRPr kumimoji="1" lang="zh-CN" altLang="en-US" dirty="0" smtClean="0"/>
          </a:p>
          <a:p>
            <a:r>
              <a:rPr kumimoji="1" lang="zh-CN" altLang="en-US" dirty="0" smtClean="0"/>
              <a:t>输入</a:t>
            </a:r>
            <a:r>
              <a:rPr kumimoji="1" lang="en-US" altLang="zh-CN" dirty="0" err="1" smtClean="0"/>
              <a:t>LayoutName</a:t>
            </a:r>
            <a:r>
              <a:rPr kumimoji="1" lang="zh-CN" altLang="en-US" dirty="0" smtClean="0"/>
              <a:t>叫</a:t>
            </a:r>
            <a:r>
              <a:rPr kumimoji="1" lang="en-US" altLang="zh-CN" dirty="0" err="1" smtClean="0"/>
              <a:t>activity_display_message</a:t>
            </a:r>
            <a:endParaRPr kumimoji="1" lang="zh-CN" altLang="en-US" dirty="0" smtClean="0"/>
          </a:p>
          <a:p>
            <a:r>
              <a:rPr kumimoji="1" lang="zh-CN" altLang="en-US" dirty="0" smtClean="0"/>
              <a:t>点击</a:t>
            </a:r>
            <a:r>
              <a:rPr kumimoji="1" lang="en-US" altLang="zh-CN" dirty="0" smtClean="0"/>
              <a:t>finish</a:t>
            </a:r>
            <a:endParaRPr kumimoji="1" lang="zh-CN" altLang="en-US" dirty="0" smtClean="0"/>
          </a:p>
          <a:p>
            <a:r>
              <a:rPr kumimoji="1" lang="zh-CN" altLang="en-US" dirty="0" smtClean="0"/>
              <a:t>编辑</a:t>
            </a:r>
            <a:r>
              <a:rPr kumimoji="1" lang="en-US" altLang="zh-CN" dirty="0" err="1" smtClean="0"/>
              <a:t>activity_display_message</a:t>
            </a:r>
            <a:r>
              <a:rPr kumimoji="1" lang="zh-CN" altLang="en-US" dirty="0" smtClean="0"/>
              <a:t>，新建一个</a:t>
            </a:r>
            <a:r>
              <a:rPr kumimoji="1" lang="en-US" altLang="zh-CN" dirty="0" err="1" smtClean="0"/>
              <a:t>TextView</a:t>
            </a:r>
            <a:r>
              <a:rPr kumimoji="1" lang="zh-CN" altLang="en-US" dirty="0" smtClean="0"/>
              <a:t>，并定义</a:t>
            </a:r>
            <a:r>
              <a:rPr kumimoji="1" lang="en-US" altLang="zh-CN" dirty="0" smtClean="0"/>
              <a:t>Id</a:t>
            </a:r>
            <a:endParaRPr kumimoji="1" lang="zh-CN" altLang="en-US" dirty="0" smtClean="0"/>
          </a:p>
          <a:p>
            <a:r>
              <a:rPr kumimoji="1" lang="zh-CN" altLang="en-US" dirty="0" smtClean="0"/>
              <a:t>编辑</a:t>
            </a:r>
            <a:r>
              <a:rPr kumimoji="1" lang="en-US" altLang="zh-CN" dirty="0" err="1" smtClean="0"/>
              <a:t>DisplayMessageActivity</a:t>
            </a:r>
            <a:r>
              <a:rPr kumimoji="1" lang="zh-CN" altLang="en-US" dirty="0" smtClean="0"/>
              <a:t>，接收</a:t>
            </a:r>
            <a:r>
              <a:rPr kumimoji="1" lang="en-US" altLang="zh-CN" dirty="0" smtClean="0"/>
              <a:t>Intent</a:t>
            </a:r>
            <a:endParaRPr kumimoji="1" lang="zh-CN" altLang="en-US" dirty="0" smtClean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TextView</a:t>
            </a:r>
            <a:r>
              <a:rPr kumimoji="1" lang="zh-CN" altLang="en-US" dirty="0" smtClean="0"/>
              <a:t>设置接收到的数值</a:t>
            </a:r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的使用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将工程推入远程仓库</a:t>
            </a:r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原理的解释</a:t>
            </a:r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常用命令</a:t>
            </a: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的使用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Workspace</a:t>
            </a:r>
            <a:r>
              <a:rPr lang="zh-CN" altLang="en-US" dirty="0"/>
              <a:t>：工作区</a:t>
            </a:r>
          </a:p>
          <a:p>
            <a:r>
              <a:rPr lang="en-US" altLang="zh-CN" dirty="0"/>
              <a:t>Index / Stage</a:t>
            </a:r>
            <a:r>
              <a:rPr lang="zh-CN" altLang="en-US" dirty="0"/>
              <a:t>：暂存区</a:t>
            </a:r>
          </a:p>
          <a:p>
            <a:r>
              <a:rPr lang="en-US" altLang="zh-CN" dirty="0"/>
              <a:t>Repository</a:t>
            </a:r>
            <a:r>
              <a:rPr lang="zh-CN" altLang="en-US" dirty="0"/>
              <a:t>：仓库区（或本地仓库）</a:t>
            </a:r>
          </a:p>
          <a:p>
            <a:r>
              <a:rPr lang="en-US" altLang="zh-CN" dirty="0"/>
              <a:t>Remote</a:t>
            </a:r>
            <a:r>
              <a:rPr lang="zh-CN" altLang="en-US" dirty="0"/>
              <a:t>：远程仓库</a:t>
            </a:r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87" y="3674568"/>
            <a:ext cx="8521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0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常用命令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一般来说，日常使用只要记住下图</a:t>
            </a:r>
            <a:r>
              <a:rPr lang="en-US" altLang="zh-CN" dirty="0"/>
              <a:t>6</a:t>
            </a:r>
            <a:r>
              <a:rPr lang="zh-CN" altLang="en-US" dirty="0"/>
              <a:t>个命令，就可以了。但是熟练使用，恐怕要记住</a:t>
            </a:r>
            <a:r>
              <a:rPr lang="en-US" altLang="zh-CN" dirty="0"/>
              <a:t>60</a:t>
            </a:r>
            <a:r>
              <a:rPr lang="zh-CN" altLang="en-US" dirty="0"/>
              <a:t>～</a:t>
            </a:r>
            <a:r>
              <a:rPr lang="en-US" altLang="zh-CN" dirty="0"/>
              <a:t>100</a:t>
            </a:r>
            <a:r>
              <a:rPr lang="zh-CN" altLang="en-US" dirty="0"/>
              <a:t>个命令</a:t>
            </a:r>
            <a:r>
              <a:rPr lang="zh-CN" altLang="en-US" dirty="0" smtClean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51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Layout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ViewGroup</a:t>
            </a:r>
            <a:r>
              <a:rPr lang="zh-CN" altLang="en-US" dirty="0"/>
              <a:t> 类的每个子类都提供了一种独特的方式来显示您在其中嵌套的视图</a:t>
            </a:r>
            <a:r>
              <a:rPr lang="zh-CN" altLang="en-US" dirty="0" smtClean="0"/>
              <a:t>。以下是 </a:t>
            </a:r>
            <a:r>
              <a:rPr lang="en-US" altLang="zh-CN" dirty="0" smtClean="0"/>
              <a:t>Android </a:t>
            </a:r>
            <a:r>
              <a:rPr lang="zh-CN" altLang="en-US" dirty="0" smtClean="0"/>
              <a:t>平台中内置的一些较为常见的布局类型。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线性布局（</a:t>
            </a:r>
            <a:r>
              <a:rPr lang="en-US" altLang="zh-CN" dirty="0" err="1"/>
              <a:t>LinearLayout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相对布局（</a:t>
            </a:r>
            <a:r>
              <a:rPr lang="en-US" altLang="zh-CN" dirty="0" err="1"/>
              <a:t>RelativeLayout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/>
              <a:t>网页布局（</a:t>
            </a:r>
            <a:r>
              <a:rPr kumimoji="1" lang="en-US" altLang="zh-CN" dirty="0" err="1"/>
              <a:t>WebView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层布局（</a:t>
            </a:r>
            <a:r>
              <a:rPr lang="en-US" altLang="zh-CN" dirty="0" err="1"/>
              <a:t>FrameLayout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绝对布局（</a:t>
            </a:r>
            <a:r>
              <a:rPr lang="en-US" altLang="zh-CN" dirty="0" err="1"/>
              <a:t>AbsoluteLayout</a:t>
            </a:r>
            <a:r>
              <a:rPr kumimoji="1" lang="zh-CN" altLang="en-US" dirty="0" smtClean="0"/>
              <a:t>）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一种使用单个水平行或垂直行来组织子项的</a:t>
            </a:r>
            <a:r>
              <a:rPr lang="zh-CN" altLang="en-US" dirty="0" smtClean="0"/>
              <a:t>布局</a:t>
            </a:r>
          </a:p>
          <a:p>
            <a:r>
              <a:rPr lang="zh-CN" altLang="en-US" dirty="0" smtClean="0"/>
              <a:t>示例讲解</a:t>
            </a:r>
          </a:p>
          <a:p>
            <a:r>
              <a:rPr lang="en-US" altLang="zh-CN" dirty="0" smtClean="0"/>
              <a:t>weight</a:t>
            </a:r>
            <a:r>
              <a:rPr lang="zh-CN" altLang="en-US" dirty="0" smtClean="0"/>
              <a:t>属性的使用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6" y="3617048"/>
            <a:ext cx="2667000" cy="189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53114" y="3617048"/>
            <a:ext cx="2667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相对布局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让您能够指定子对象彼此之间的相对位置（子对象 </a:t>
            </a:r>
            <a:r>
              <a:rPr lang="en-US" altLang="zh-CN" dirty="0"/>
              <a:t>A </a:t>
            </a:r>
            <a:r>
              <a:rPr lang="zh-CN" altLang="en-US" dirty="0"/>
              <a:t>在子对象 </a:t>
            </a:r>
            <a:r>
              <a:rPr lang="en-US" altLang="zh-CN" dirty="0"/>
              <a:t>B </a:t>
            </a:r>
            <a:r>
              <a:rPr lang="zh-CN" altLang="en-US" dirty="0"/>
              <a:t>左侧）或子对象与父对象的相对位置（与父对象顶部对齐</a:t>
            </a:r>
            <a:r>
              <a:rPr lang="zh-CN" altLang="en-US" dirty="0" smtClean="0"/>
              <a:t>）</a:t>
            </a:r>
          </a:p>
          <a:p>
            <a:r>
              <a:rPr kumimoji="1" lang="zh-CN" altLang="en-US" dirty="0" smtClean="0"/>
              <a:t>示例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474" y="3650558"/>
            <a:ext cx="25654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滚动布局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嵌套布局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示例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网页布局（</a:t>
            </a:r>
            <a:r>
              <a:rPr kumimoji="1" lang="en-US" altLang="zh-CN" dirty="0" err="1" smtClean="0"/>
              <a:t>WebView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显示一个网页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768" y="3350375"/>
            <a:ext cx="2628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层布局（</a:t>
            </a:r>
            <a:r>
              <a:rPr kumimoji="1" lang="en-US" altLang="zh-CN" dirty="0" err="1" smtClean="0"/>
              <a:t>FrameLayout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可以是多个布局按不同层级展示</a:t>
            </a:r>
          </a:p>
          <a:p>
            <a:r>
              <a:rPr kumimoji="1" lang="zh-CN" altLang="en-US" dirty="0" smtClean="0"/>
              <a:t>示例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195" y="3045575"/>
            <a:ext cx="1536700" cy="80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627282" y="3128700"/>
            <a:ext cx="1111481" cy="5954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801" y="3145325"/>
            <a:ext cx="410441" cy="5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本节内容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Studio</a:t>
            </a:r>
            <a:r>
              <a:rPr kumimoji="1" lang="zh-CN" altLang="en-US" dirty="0" smtClean="0"/>
              <a:t> 创建一个工程</a:t>
            </a:r>
          </a:p>
          <a:p>
            <a:pPr lvl="1"/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工程目录结构</a:t>
            </a:r>
          </a:p>
          <a:p>
            <a:pPr lvl="1"/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工具的使用</a:t>
            </a:r>
          </a:p>
          <a:p>
            <a:r>
              <a:rPr kumimoji="1" lang="zh-CN" altLang="en-US" dirty="0" smtClean="0"/>
              <a:t>运行工程到真机或者模拟器</a:t>
            </a:r>
          </a:p>
          <a:p>
            <a:r>
              <a:rPr kumimoji="1" lang="zh-CN" altLang="en-US" dirty="0" smtClean="0"/>
              <a:t>创建一个简单的用户界面</a:t>
            </a:r>
          </a:p>
          <a:p>
            <a:r>
              <a:rPr kumimoji="1" lang="zh-CN" altLang="en-US" dirty="0" smtClean="0"/>
              <a:t>启动另一个</a:t>
            </a:r>
            <a:r>
              <a:rPr kumimoji="1" lang="en-US" altLang="zh-CN" dirty="0" smtClean="0"/>
              <a:t>Activity</a:t>
            </a:r>
            <a:endParaRPr kumimoji="1" lang="zh-CN" altLang="en-US" dirty="0" smtClean="0"/>
          </a:p>
          <a:p>
            <a:r>
              <a:rPr kumimoji="1" lang="zh-CN" altLang="en-US" dirty="0" smtClean="0"/>
              <a:t>常用</a:t>
            </a:r>
            <a:r>
              <a:rPr kumimoji="1" lang="en-US" altLang="zh-CN" dirty="0" smtClean="0"/>
              <a:t>Layout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Widget</a:t>
            </a:r>
            <a:r>
              <a:rPr kumimoji="1" lang="zh-CN" altLang="en-US" dirty="0" smtClean="0"/>
              <a:t>介绍</a:t>
            </a:r>
          </a:p>
          <a:p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9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绝对布局（</a:t>
            </a:r>
            <a:r>
              <a:rPr lang="en-US" altLang="zh-CN" dirty="0" err="1"/>
              <a:t>AbsoluteLayout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子控件的具体位置通过位置绝对定死，之间没有任何关联。</a:t>
            </a:r>
          </a:p>
          <a:p>
            <a:r>
              <a:rPr kumimoji="1" lang="zh-CN" altLang="en-US" dirty="0" smtClean="0"/>
              <a:t>此控件不建议使用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770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ListView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展示一组可以滚动的</a:t>
            </a:r>
            <a:r>
              <a:rPr kumimoji="1" lang="en-US" altLang="zh-CN" dirty="0" smtClean="0"/>
              <a:t>View</a:t>
            </a:r>
            <a:endParaRPr kumimoji="1" lang="zh-CN" altLang="en-US" dirty="0" smtClean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Adapter</a:t>
            </a:r>
            <a:r>
              <a:rPr kumimoji="1" lang="zh-CN" altLang="en-US" dirty="0" smtClean="0"/>
              <a:t>来展示一组数据集合</a:t>
            </a:r>
          </a:p>
          <a:p>
            <a:r>
              <a:rPr kumimoji="1" lang="zh-CN" altLang="en-US" dirty="0" smtClean="0"/>
              <a:t>示例</a:t>
            </a:r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/>
              <a:t>A</a:t>
            </a:r>
            <a:r>
              <a:rPr kumimoji="1" lang="en-US" altLang="zh-CN" dirty="0" err="1" smtClean="0"/>
              <a:t>rrayAdapter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使用自定义</a:t>
            </a:r>
            <a:r>
              <a:rPr kumimoji="1" lang="en-US" altLang="zh-CN" dirty="0" smtClean="0"/>
              <a:t>Adapter</a:t>
            </a:r>
            <a:endParaRPr kumimoji="1" lang="zh-CN" altLang="en-US" dirty="0" smtClean="0"/>
          </a:p>
          <a:p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31" y="3136466"/>
            <a:ext cx="3279149" cy="24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GridView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显示一个表格样式的一组可以滚动的</a:t>
            </a:r>
            <a:r>
              <a:rPr kumimoji="1" lang="en-US" altLang="zh-CN" dirty="0" smtClean="0"/>
              <a:t>View</a:t>
            </a:r>
            <a:endParaRPr kumimoji="1" lang="zh-CN" altLang="en-US" dirty="0" smtClean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adapter</a:t>
            </a:r>
            <a:r>
              <a:rPr kumimoji="1" lang="zh-CN" altLang="en-US" dirty="0" smtClean="0"/>
              <a:t>来显示一个数据集合</a:t>
            </a:r>
          </a:p>
          <a:p>
            <a:r>
              <a:rPr kumimoji="1" lang="zh-CN" altLang="en-US" dirty="0" smtClean="0"/>
              <a:t>示例</a:t>
            </a:r>
          </a:p>
          <a:p>
            <a:pPr lvl="1"/>
            <a:r>
              <a:rPr kumimoji="1" lang="zh-CN" altLang="en-US" dirty="0" smtClean="0"/>
              <a:t>使用</a:t>
            </a:r>
            <a:r>
              <a:rPr kumimoji="1" lang="zh-CN" altLang="en-US" dirty="0"/>
              <a:t>类似</a:t>
            </a:r>
            <a:r>
              <a:rPr kumimoji="1" lang="en-US" altLang="zh-CN" dirty="0" err="1"/>
              <a:t>ListView</a:t>
            </a:r>
            <a:r>
              <a:rPr kumimoji="1" lang="zh-CN" altLang="en-US" dirty="0" smtClean="0"/>
              <a:t>自定义</a:t>
            </a:r>
            <a:r>
              <a:rPr kumimoji="1" lang="en-US" altLang="zh-CN" dirty="0" smtClean="0"/>
              <a:t>Adapter</a:t>
            </a:r>
            <a:endParaRPr kumimoji="1" lang="zh-CN" altLang="en-US" dirty="0"/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273" y="3390759"/>
            <a:ext cx="3612807" cy="26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RecyclerView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显示一组可滚动数据集合</a:t>
            </a:r>
          </a:p>
          <a:p>
            <a:r>
              <a:rPr kumimoji="1" lang="en-US" altLang="zh-CN" dirty="0" err="1" smtClean="0"/>
              <a:t>GridView</a:t>
            </a:r>
            <a:r>
              <a:rPr kumimoji="1" lang="zh-CN" altLang="en-US" dirty="0" smtClean="0"/>
              <a:t> 和 </a:t>
            </a:r>
            <a:r>
              <a:rPr kumimoji="1" lang="en-US" altLang="zh-CN" dirty="0" err="1" smtClean="0"/>
              <a:t>ListView</a:t>
            </a:r>
            <a:r>
              <a:rPr kumimoji="1" lang="zh-CN" altLang="en-US" dirty="0" smtClean="0"/>
              <a:t> 也可以实现这样的功能，那么为什么还要使用</a:t>
            </a:r>
            <a:r>
              <a:rPr lang="en-US" altLang="zh-CN" dirty="0" err="1" smtClean="0"/>
              <a:t>RecyclerView</a:t>
            </a:r>
            <a:r>
              <a:rPr lang="zh-CN" altLang="en-US" dirty="0" smtClean="0"/>
              <a:t>？</a:t>
            </a:r>
          </a:p>
          <a:p>
            <a:pPr lvl="1"/>
            <a:r>
              <a:rPr lang="en-US" altLang="zh-CN" dirty="0" err="1" smtClean="0"/>
              <a:t>RecyclerView</a:t>
            </a:r>
            <a:r>
              <a:rPr lang="zh-CN" altLang="en-US" dirty="0" smtClean="0"/>
              <a:t>提供了一种插拔式的体验，高度的解耦，使用更加灵活。</a:t>
            </a:r>
          </a:p>
          <a:p>
            <a:pPr lvl="1"/>
            <a:r>
              <a:rPr lang="zh-CN" altLang="en-US" dirty="0"/>
              <a:t>你想要控制其显示的方式，请通过布局管理器</a:t>
            </a:r>
            <a:r>
              <a:rPr lang="en-US" altLang="zh-CN" dirty="0" err="1"/>
              <a:t>LayoutManager</a:t>
            </a:r>
            <a:endParaRPr lang="en-US" altLang="zh-CN" dirty="0"/>
          </a:p>
          <a:p>
            <a:pPr lvl="1"/>
            <a:r>
              <a:rPr lang="zh-CN" altLang="en-US" dirty="0" smtClean="0"/>
              <a:t>你</a:t>
            </a:r>
            <a:r>
              <a:rPr lang="zh-CN" altLang="en-US" dirty="0"/>
              <a:t>想要控制</a:t>
            </a:r>
            <a:r>
              <a:rPr lang="en-US" altLang="zh-CN" dirty="0"/>
              <a:t>Item</a:t>
            </a:r>
            <a:r>
              <a:rPr lang="zh-CN" altLang="en-US" dirty="0"/>
              <a:t>增删的动画，请通过</a:t>
            </a:r>
            <a:r>
              <a:rPr lang="en-US" altLang="zh-CN" dirty="0" err="1"/>
              <a:t>ItemAnimator</a:t>
            </a:r>
            <a:endParaRPr lang="en-US" altLang="zh-CN" dirty="0"/>
          </a:p>
          <a:p>
            <a:r>
              <a:rPr lang="zh-CN" altLang="en-US" dirty="0" smtClean="0"/>
              <a:t>使用方法见演示示例</a:t>
            </a:r>
            <a:endParaRPr lang="en-US" altLang="zh-CN" dirty="0"/>
          </a:p>
          <a:p>
            <a:pPr lvl="1"/>
            <a:endParaRPr lang="zh-CN" altLang="en-US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练习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练习</a:t>
            </a:r>
            <a:r>
              <a:rPr kumimoji="1" lang="en-US" altLang="zh-CN" dirty="0" err="1" smtClean="0"/>
              <a:t>LinearLayout</a:t>
            </a:r>
            <a:r>
              <a:rPr kumimoji="1" lang="zh-CN" altLang="en-US" dirty="0" smtClean="0"/>
              <a:t> 的用法</a:t>
            </a:r>
          </a:p>
          <a:p>
            <a:r>
              <a:rPr kumimoji="1" lang="zh-CN" altLang="en-US" dirty="0" smtClean="0"/>
              <a:t>练习</a:t>
            </a:r>
            <a:r>
              <a:rPr kumimoji="1" lang="en-US" altLang="zh-CN" dirty="0" err="1" smtClean="0"/>
              <a:t>RelativeLayout</a:t>
            </a:r>
            <a:r>
              <a:rPr kumimoji="1" lang="zh-CN" altLang="en-US" dirty="0" smtClean="0"/>
              <a:t> 的用法</a:t>
            </a:r>
          </a:p>
          <a:p>
            <a:r>
              <a:rPr kumimoji="1" lang="zh-CN" altLang="en-US" dirty="0" smtClean="0"/>
              <a:t>练习</a:t>
            </a:r>
            <a:r>
              <a:rPr kumimoji="1" lang="en-US" altLang="zh-CN" dirty="0" err="1" smtClean="0"/>
              <a:t>ListView</a:t>
            </a:r>
            <a:r>
              <a:rPr kumimoji="1" lang="zh-CN" altLang="en-US" dirty="0" smtClean="0"/>
              <a:t> 的用法</a:t>
            </a:r>
          </a:p>
          <a:p>
            <a:r>
              <a:rPr kumimoji="1" lang="zh-CN" altLang="en-US" dirty="0" smtClean="0"/>
              <a:t>练习</a:t>
            </a:r>
            <a:r>
              <a:rPr kumimoji="1" lang="en-US" altLang="zh-CN" dirty="0" err="1" smtClean="0"/>
              <a:t>GridView</a:t>
            </a:r>
            <a:r>
              <a:rPr kumimoji="1" lang="zh-CN" altLang="en-US" dirty="0" smtClean="0"/>
              <a:t>的用法</a:t>
            </a:r>
          </a:p>
          <a:p>
            <a:r>
              <a:rPr kumimoji="1" lang="zh-CN" altLang="en-US" dirty="0" smtClean="0"/>
              <a:t>练习</a:t>
            </a:r>
            <a:r>
              <a:rPr kumimoji="1" lang="en-US" altLang="zh-CN" dirty="0" err="1" smtClean="0"/>
              <a:t>RecyclerView</a:t>
            </a:r>
            <a:r>
              <a:rPr kumimoji="1" lang="zh-CN" altLang="en-US" dirty="0" smtClean="0"/>
              <a:t>的用法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Studio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创建工程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打开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Studio</a:t>
            </a:r>
            <a:endParaRPr kumimoji="1" lang="zh-CN" altLang="en-US" dirty="0" smtClean="0"/>
          </a:p>
          <a:p>
            <a:r>
              <a:rPr kumimoji="1" lang="zh-CN" altLang="en-US" dirty="0" smtClean="0"/>
              <a:t>选择“</a:t>
            </a:r>
            <a:r>
              <a:rPr kumimoji="1" lang="en-US" altLang="zh-CN" dirty="0" smtClean="0"/>
              <a:t>start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Studio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”</a:t>
            </a:r>
          </a:p>
          <a:p>
            <a:r>
              <a:rPr kumimoji="1" lang="zh-CN" altLang="en-US" dirty="0" smtClean="0"/>
              <a:t>配置您的工程，然后点击</a:t>
            </a:r>
            <a:r>
              <a:rPr kumimoji="1" lang="en-US" altLang="zh-CN" dirty="0" smtClean="0"/>
              <a:t>next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输入工程名称（</a:t>
            </a:r>
            <a:r>
              <a:rPr kumimoji="1" lang="en-US" altLang="zh-CN" dirty="0" smtClean="0"/>
              <a:t>Application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name</a:t>
            </a:r>
            <a:r>
              <a:rPr kumimoji="1" lang="zh-CN" altLang="en-US" dirty="0" smtClean="0"/>
              <a:t>）为</a:t>
            </a:r>
            <a:r>
              <a:rPr lang="en-US" altLang="zh-CN" dirty="0"/>
              <a:t>My First App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输入公司域名（</a:t>
            </a:r>
            <a:r>
              <a:rPr kumimoji="1" lang="en-US" altLang="zh-CN" dirty="0" smtClean="0"/>
              <a:t>Company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Domain</a:t>
            </a:r>
            <a:r>
              <a:rPr kumimoji="1" lang="zh-CN" altLang="en-US" dirty="0" smtClean="0"/>
              <a:t>）为</a:t>
            </a:r>
            <a:r>
              <a:rPr kumimoji="1" lang="en-US" altLang="zh-CN" dirty="0" err="1" smtClean="0"/>
              <a:t>boc.cn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选择您的工程存放目录</a:t>
            </a:r>
          </a:p>
          <a:p>
            <a:r>
              <a:rPr kumimoji="1" lang="zh-CN" altLang="en-US" dirty="0" smtClean="0"/>
              <a:t>设置您的应用运行环境，然后点击</a:t>
            </a:r>
            <a:r>
              <a:rPr kumimoji="1" lang="en-US" altLang="zh-CN" dirty="0" smtClean="0"/>
              <a:t>next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选择“</a:t>
            </a: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Tablet</a:t>
            </a:r>
            <a:r>
              <a:rPr kumimoji="1" lang="zh-CN" altLang="en-US" dirty="0" smtClean="0"/>
              <a:t>”代表你的应用运行到手机或者平板之上</a:t>
            </a:r>
          </a:p>
          <a:p>
            <a:pPr lvl="1"/>
            <a:r>
              <a:rPr kumimoji="1" lang="zh-CN" altLang="en-US" dirty="0" smtClean="0"/>
              <a:t>选择“</a:t>
            </a:r>
            <a:r>
              <a:rPr kumimoji="1" lang="en-US" altLang="zh-CN" dirty="0" smtClean="0"/>
              <a:t>Minimum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SDK</a:t>
            </a:r>
            <a:r>
              <a:rPr kumimoji="1" lang="zh-CN" altLang="en-US" dirty="0" smtClean="0"/>
              <a:t>”选择 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 代表您的应用运行到设备系统版本为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4.0.3</a:t>
            </a:r>
            <a:r>
              <a:rPr kumimoji="1" lang="zh-CN" altLang="en-US" dirty="0" smtClean="0"/>
              <a:t>以上。</a:t>
            </a:r>
          </a:p>
          <a:p>
            <a:pPr lvl="1"/>
            <a:r>
              <a:rPr kumimoji="1" lang="zh-CN" altLang="en-US" dirty="0" smtClean="0"/>
              <a:t>点击“</a:t>
            </a:r>
            <a:r>
              <a:rPr kumimoji="1" lang="en-US" altLang="zh-CN" dirty="0" smtClean="0"/>
              <a:t>help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choose</a:t>
            </a:r>
            <a:r>
              <a:rPr kumimoji="1" lang="zh-CN" altLang="en-US" dirty="0" smtClean="0"/>
              <a:t>”可以看到各个系统版本号机型的覆盖率，</a:t>
            </a:r>
            <a:r>
              <a:rPr kumimoji="1" lang="en-US" altLang="zh-CN" dirty="0" smtClean="0"/>
              <a:t>API15</a:t>
            </a:r>
            <a:r>
              <a:rPr kumimoji="1" lang="zh-CN" altLang="en-US" dirty="0" smtClean="0"/>
              <a:t>已经可以覆盖到</a:t>
            </a:r>
            <a:r>
              <a:rPr kumimoji="1" lang="en-US" altLang="zh-CN" dirty="0" smtClean="0"/>
              <a:t>97.4%</a:t>
            </a:r>
            <a:r>
              <a:rPr kumimoji="1" lang="zh-CN" altLang="en-US" dirty="0" smtClean="0"/>
              <a:t>的手机</a:t>
            </a:r>
          </a:p>
          <a:p>
            <a:r>
              <a:rPr kumimoji="1" lang="zh-CN" altLang="en-US" dirty="0" smtClean="0"/>
              <a:t>添加一个模板到工程，选择 </a:t>
            </a:r>
            <a:r>
              <a:rPr kumimoji="1" lang="en-US" altLang="zh-CN" dirty="0" smtClean="0"/>
              <a:t>“Basic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Activity”</a:t>
            </a:r>
            <a:r>
              <a:rPr kumimoji="1" lang="zh-CN" altLang="en-US" dirty="0" smtClean="0"/>
              <a:t> 然后点击</a:t>
            </a:r>
            <a:r>
              <a:rPr kumimoji="1" lang="en-US" altLang="zh-CN" dirty="0" smtClean="0"/>
              <a:t>next</a:t>
            </a:r>
            <a:endParaRPr kumimoji="1" lang="zh-CN" altLang="en-US" dirty="0" smtClean="0"/>
          </a:p>
          <a:p>
            <a:r>
              <a:rPr kumimoji="1" lang="zh-CN" altLang="en-US" dirty="0" smtClean="0"/>
              <a:t>配置您的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，然后点击</a:t>
            </a:r>
            <a:r>
              <a:rPr kumimoji="1" lang="en-US" altLang="zh-CN" dirty="0" smtClean="0"/>
              <a:t>finish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Name</a:t>
            </a:r>
            <a:r>
              <a:rPr kumimoji="1" lang="zh-CN" altLang="en-US" dirty="0" smtClean="0"/>
              <a:t>为“</a:t>
            </a:r>
            <a:r>
              <a:rPr kumimoji="1" lang="en-US" altLang="zh-CN" dirty="0" err="1" smtClean="0"/>
              <a:t>MyActivity</a:t>
            </a:r>
            <a:r>
              <a:rPr kumimoji="1" lang="zh-CN" altLang="en-US" dirty="0" smtClean="0"/>
              <a:t>”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其他文件会自动命名</a:t>
            </a:r>
          </a:p>
          <a:p>
            <a:r>
              <a:rPr kumimoji="1" lang="zh-CN" altLang="en-US" dirty="0" smtClean="0"/>
              <a:t>至此我们的第一个工程已经创建好了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工程文件目录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43789"/>
            <a:ext cx="8596668" cy="541421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app/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/main/res/layout/</a:t>
            </a:r>
            <a:r>
              <a:rPr lang="en-US" altLang="zh-CN" dirty="0" err="1" smtClean="0"/>
              <a:t>activity_my.xml</a:t>
            </a:r>
            <a:endParaRPr lang="zh-CN" altLang="en-US" dirty="0" smtClean="0"/>
          </a:p>
          <a:p>
            <a:pPr lvl="1"/>
            <a:r>
              <a:rPr kumimoji="1" lang="zh-CN" altLang="en-US" dirty="0" smtClean="0"/>
              <a:t>这是显示到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中一个布局文件，里面包含了标题栏、按钮和一个</a:t>
            </a:r>
            <a:r>
              <a:rPr kumimoji="1" lang="en-US" altLang="zh-CN" dirty="0" err="1" smtClean="0"/>
              <a:t>content_layout</a:t>
            </a:r>
            <a:endParaRPr kumimoji="1" lang="zh-CN" altLang="en-US" dirty="0" smtClean="0"/>
          </a:p>
          <a:p>
            <a:r>
              <a:rPr lang="en-US" altLang="zh-CN" dirty="0" smtClean="0"/>
              <a:t>app/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/main/res/layout/</a:t>
            </a:r>
            <a:r>
              <a:rPr lang="en-US" altLang="zh-CN" dirty="0" err="1" smtClean="0"/>
              <a:t>content_my.xml</a:t>
            </a:r>
            <a:endParaRPr lang="zh-CN" altLang="en-US" dirty="0" smtClean="0"/>
          </a:p>
          <a:p>
            <a:pPr lvl="1"/>
            <a:r>
              <a:rPr kumimoji="1" lang="zh-CN" altLang="en-US" dirty="0" smtClean="0"/>
              <a:t>这个布局文件被包含在</a:t>
            </a:r>
            <a:r>
              <a:rPr kumimoji="1" lang="en-US" altLang="zh-CN" dirty="0" err="1" smtClean="0"/>
              <a:t>activity_my.xml</a:t>
            </a:r>
            <a:r>
              <a:rPr kumimoji="1" lang="zh-CN" altLang="en-US" dirty="0" smtClean="0"/>
              <a:t>，里面包含了一个</a:t>
            </a:r>
            <a:r>
              <a:rPr kumimoji="1" lang="en-US" altLang="zh-CN" dirty="0" err="1" smtClean="0"/>
              <a:t>TextView</a:t>
            </a:r>
            <a:r>
              <a:rPr kumimoji="1" lang="zh-CN" altLang="en-US" dirty="0" smtClean="0"/>
              <a:t>，并显示“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”文本</a:t>
            </a:r>
          </a:p>
          <a:p>
            <a:r>
              <a:rPr lang="en-US" altLang="zh-CN" dirty="0" smtClean="0"/>
              <a:t>app/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/main/java/</a:t>
            </a:r>
            <a:r>
              <a:rPr lang="en-US" altLang="zh-CN" dirty="0" err="1" smtClean="0"/>
              <a:t>com.mycompany.myfirstapp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MyActivity.java</a:t>
            </a:r>
            <a:endParaRPr lang="zh-CN" altLang="en-US" dirty="0" smtClean="0"/>
          </a:p>
          <a:p>
            <a:pPr lvl="1"/>
            <a:r>
              <a:rPr kumimoji="1" lang="zh-CN" altLang="en-US" dirty="0" smtClean="0"/>
              <a:t>应用的一个界面，应用运行到设备上时，它会被启动，并显示一句话“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r>
              <a:rPr kumimoji="1" lang="zh-CN" altLang="en-US" dirty="0" smtClean="0"/>
              <a:t>”</a:t>
            </a:r>
          </a:p>
          <a:p>
            <a:r>
              <a:rPr lang="en-US" altLang="zh-CN" dirty="0" smtClean="0"/>
              <a:t>app/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/main/</a:t>
            </a:r>
            <a:r>
              <a:rPr lang="en-US" altLang="zh-CN" dirty="0" err="1" smtClean="0"/>
              <a:t>AndroidManifest.xml</a:t>
            </a:r>
            <a:endParaRPr lang="zh-CN" altLang="en-US" dirty="0" smtClean="0"/>
          </a:p>
          <a:p>
            <a:pPr lvl="1"/>
            <a:r>
              <a:rPr kumimoji="1" lang="zh-CN" altLang="en-US" dirty="0" smtClean="0"/>
              <a:t>这个</a:t>
            </a:r>
            <a:r>
              <a:rPr kumimoji="1" lang="en-US" altLang="zh-CN" dirty="0" smtClean="0"/>
              <a:t>xml</a:t>
            </a:r>
            <a:r>
              <a:rPr kumimoji="1" lang="zh-CN" altLang="en-US" dirty="0" smtClean="0"/>
              <a:t>文件描述了程序的基本特征，使用者要在这里注册程序的组件以及应用的权限等。</a:t>
            </a:r>
          </a:p>
          <a:p>
            <a:r>
              <a:rPr lang="en-US" altLang="zh-CN" dirty="0" smtClean="0"/>
              <a:t>app/</a:t>
            </a:r>
            <a:r>
              <a:rPr lang="en-US" altLang="zh-CN" dirty="0" err="1" smtClean="0"/>
              <a:t>build.gradle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Andrord</a:t>
            </a:r>
            <a:r>
              <a:rPr lang="zh-CN" altLang="en-US" dirty="0" smtClean="0"/>
              <a:t> 使用</a:t>
            </a:r>
            <a:r>
              <a:rPr lang="en-US" altLang="zh-CN" dirty="0" err="1" smtClean="0"/>
              <a:t>gradle</a:t>
            </a:r>
            <a:r>
              <a:rPr lang="zh-CN" altLang="en-US" dirty="0" smtClean="0"/>
              <a:t>编译和构建您的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，</a:t>
            </a:r>
            <a:r>
              <a:rPr lang="en-US" altLang="zh-CN" dirty="0"/>
              <a:t> </a:t>
            </a:r>
            <a:r>
              <a:rPr lang="en-US" altLang="zh-CN" dirty="0" err="1" smtClean="0"/>
              <a:t>build.gradle</a:t>
            </a:r>
            <a:r>
              <a:rPr lang="zh-CN" altLang="en-US" dirty="0" smtClean="0"/>
              <a:t>文件下面的一些默认配置：</a:t>
            </a:r>
            <a:endParaRPr kumimoji="1" lang="zh-CN" altLang="en-US" dirty="0" smtClean="0"/>
          </a:p>
          <a:p>
            <a:pPr lvl="1"/>
            <a:r>
              <a:rPr lang="en-US" altLang="zh-CN" dirty="0" err="1" smtClean="0"/>
              <a:t>compiledSdkVersion</a:t>
            </a:r>
            <a:r>
              <a:rPr lang="zh-CN" altLang="en-US" dirty="0" smtClean="0"/>
              <a:t>：程序编译过程的系统版本号，这里默认为最新的版本号。</a:t>
            </a:r>
          </a:p>
          <a:p>
            <a:pPr lvl="1"/>
            <a:r>
              <a:rPr lang="en-US" altLang="zh-CN" dirty="0" err="1" smtClean="0"/>
              <a:t>applicationId</a:t>
            </a:r>
            <a:r>
              <a:rPr lang="zh-CN" altLang="en-US" dirty="0" smtClean="0"/>
              <a:t>：应用的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，确保您的不与其他应用冲突，一个设备上只能存在唯一的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，不能重复。</a:t>
            </a:r>
          </a:p>
          <a:p>
            <a:pPr lvl="1"/>
            <a:r>
              <a:rPr lang="en-US" altLang="zh-CN" dirty="0" err="1" smtClean="0"/>
              <a:t>minSdkVersion</a:t>
            </a:r>
            <a:r>
              <a:rPr lang="zh-CN" altLang="en-US" dirty="0" smtClean="0"/>
              <a:t>：应用支持系统的最低版本号，如果设备版本号低于它，就无法安装应用</a:t>
            </a:r>
          </a:p>
          <a:p>
            <a:pPr lvl="1"/>
            <a:r>
              <a:rPr lang="en-US" altLang="zh-CN" dirty="0" err="1" smtClean="0"/>
              <a:t>targetSdkVersion</a:t>
            </a:r>
            <a:r>
              <a:rPr lang="zh-CN" altLang="en-US" dirty="0" smtClean="0"/>
              <a:t> 应用安装目标的</a:t>
            </a:r>
            <a:r>
              <a:rPr lang="en-US" altLang="zh-CN" dirty="0" err="1" smtClean="0"/>
              <a:t>sdk</a:t>
            </a:r>
            <a:r>
              <a:rPr lang="zh-CN" altLang="en-US" dirty="0" smtClean="0"/>
              <a:t>版本号，这里一般也是推荐写最新的版本号。</a:t>
            </a:r>
          </a:p>
        </p:txBody>
      </p:sp>
    </p:spTree>
    <p:extLst>
      <p:ext uri="{BB962C8B-B14F-4D97-AF65-F5344CB8AC3E}">
        <p14:creationId xmlns:p14="http://schemas.microsoft.com/office/powerpoint/2010/main" val="4772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工程文件目录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Res</a:t>
            </a:r>
            <a:r>
              <a:rPr kumimoji="1" lang="zh-CN" altLang="en-US" dirty="0" smtClean="0"/>
              <a:t>目录，主要包含了应用的资源文件：</a:t>
            </a:r>
          </a:p>
          <a:p>
            <a:r>
              <a:rPr lang="en-US" altLang="zh-CN" dirty="0" err="1"/>
              <a:t>drawable</a:t>
            </a:r>
            <a:r>
              <a:rPr lang="en-US" altLang="zh-CN" i="1" dirty="0"/>
              <a:t>-&lt;density</a:t>
            </a:r>
            <a:r>
              <a:rPr lang="en-US" altLang="zh-CN" i="1" dirty="0" smtClean="0"/>
              <a:t>&gt;</a:t>
            </a:r>
            <a:r>
              <a:rPr lang="en-US" altLang="zh-CN" dirty="0" smtClean="0"/>
              <a:t>/</a:t>
            </a:r>
            <a:endParaRPr lang="zh-CN" altLang="en-US" dirty="0" smtClean="0"/>
          </a:p>
          <a:p>
            <a:pPr lvl="1"/>
            <a:r>
              <a:rPr kumimoji="1" lang="zh-CN" altLang="en-US" dirty="0" smtClean="0"/>
              <a:t>存放图片资源的文件夹</a:t>
            </a:r>
          </a:p>
          <a:p>
            <a:r>
              <a:rPr kumimoji="1" lang="en-US" altLang="zh-CN" dirty="0"/>
              <a:t>l</a:t>
            </a:r>
            <a:r>
              <a:rPr kumimoji="1" lang="en-US" altLang="zh-CN" dirty="0" smtClean="0"/>
              <a:t>ayout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存放用户界面布局文件的文件夹，比如</a:t>
            </a:r>
            <a:r>
              <a:rPr kumimoji="1" lang="en-US" altLang="zh-CN" dirty="0" err="1" smtClean="0"/>
              <a:t>activity_my.xml</a:t>
            </a:r>
            <a:endParaRPr kumimoji="1" lang="zh-CN" altLang="en-US" dirty="0" smtClean="0"/>
          </a:p>
          <a:p>
            <a:r>
              <a:rPr kumimoji="1" lang="en-US" altLang="zh-CN" dirty="0" smtClean="0"/>
              <a:t>Menu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存放界面菜单相关的</a:t>
            </a:r>
            <a:r>
              <a:rPr kumimoji="1" lang="en-US" altLang="zh-CN" dirty="0" smtClean="0"/>
              <a:t>xml</a:t>
            </a:r>
            <a:r>
              <a:rPr kumimoji="1" lang="zh-CN" altLang="en-US" dirty="0" smtClean="0"/>
              <a:t>文件</a:t>
            </a:r>
          </a:p>
          <a:p>
            <a:r>
              <a:rPr lang="en-US" altLang="zh-CN" dirty="0" err="1"/>
              <a:t>mipmap</a:t>
            </a:r>
            <a:r>
              <a:rPr lang="en-US" altLang="zh-CN" dirty="0" smtClean="0"/>
              <a:t>/</a:t>
            </a:r>
            <a:endParaRPr lang="zh-CN" altLang="en-US" dirty="0" smtClean="0"/>
          </a:p>
          <a:p>
            <a:pPr lvl="1"/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drawable</a:t>
            </a:r>
            <a:r>
              <a:rPr kumimoji="1" lang="zh-CN" altLang="en-US" dirty="0" smtClean="0"/>
              <a:t>功能相似，主要存放应用的图标资源</a:t>
            </a:r>
          </a:p>
          <a:p>
            <a:r>
              <a:rPr kumimoji="1" lang="en-US" altLang="zh-CN" dirty="0" smtClean="0"/>
              <a:t>Values/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存放其他资源文件：比如：颜色值</a:t>
            </a:r>
            <a:r>
              <a:rPr kumimoji="1" lang="en-US" altLang="zh-CN" dirty="0" smtClean="0"/>
              <a:t>(color)</a:t>
            </a:r>
            <a:r>
              <a:rPr kumimoji="1" lang="zh-CN" altLang="en-US" dirty="0" smtClean="0"/>
              <a:t>、大小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dimens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、字符串（</a:t>
            </a:r>
            <a:r>
              <a:rPr kumimoji="1" lang="en-US" altLang="zh-CN" dirty="0" smtClean="0"/>
              <a:t>string</a:t>
            </a:r>
            <a:r>
              <a:rPr kumimoji="1" lang="zh-CN" altLang="en-US" dirty="0" smtClean="0"/>
              <a:t>）等</a:t>
            </a:r>
          </a:p>
          <a:p>
            <a:pPr lvl="1"/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4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运行您的应用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运行到真机</a:t>
            </a:r>
          </a:p>
          <a:p>
            <a:pPr lvl="1"/>
            <a:r>
              <a:rPr kumimoji="1" lang="zh-CN" altLang="en-US" dirty="0" smtClean="0"/>
              <a:t>如果您的开发环境是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，则需要安装手机的驱动程序。</a:t>
            </a:r>
          </a:p>
          <a:p>
            <a:pPr lvl="1"/>
            <a:r>
              <a:rPr kumimoji="1" lang="zh-CN" altLang="en-US" dirty="0" smtClean="0"/>
              <a:t>使用数据线连接电脑，打开你的</a:t>
            </a:r>
            <a:r>
              <a:rPr kumimoji="1" lang="en-US" altLang="zh-CN" dirty="0" err="1" smtClean="0"/>
              <a:t>usb</a:t>
            </a:r>
            <a:r>
              <a:rPr kumimoji="1" lang="zh-CN" altLang="en-US" dirty="0" smtClean="0"/>
              <a:t>调试</a:t>
            </a:r>
            <a:endParaRPr kumimoji="1" lang="zh-CN" altLang="en-US" dirty="0"/>
          </a:p>
          <a:p>
            <a:pPr lvl="2"/>
            <a:r>
              <a:rPr kumimoji="1" lang="zh-CN" altLang="en-US" dirty="0" smtClean="0"/>
              <a:t>打开手机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设置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开发者选项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勾选</a:t>
            </a:r>
            <a:r>
              <a:rPr kumimoji="1" lang="en-US" altLang="zh-CN" dirty="0" smtClean="0"/>
              <a:t>USB</a:t>
            </a:r>
            <a:r>
              <a:rPr kumimoji="1" lang="zh-CN" altLang="en-US" dirty="0" smtClean="0"/>
              <a:t>调试</a:t>
            </a:r>
          </a:p>
          <a:p>
            <a:pPr lvl="1"/>
            <a:r>
              <a:rPr kumimoji="1" lang="zh-CN" altLang="en-US" dirty="0" smtClean="0"/>
              <a:t>点击 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Studio</a:t>
            </a:r>
            <a:r>
              <a:rPr kumimoji="1" lang="zh-CN" altLang="en-US" dirty="0" smtClean="0"/>
              <a:t> 工具栏的“</a:t>
            </a:r>
            <a:r>
              <a:rPr kumimoji="1" lang="en-US" altLang="zh-CN" dirty="0" smtClean="0"/>
              <a:t>Run</a:t>
            </a:r>
            <a:r>
              <a:rPr kumimoji="1" lang="zh-CN" altLang="en-US" dirty="0" smtClean="0"/>
              <a:t>”按钮，选择您的手机设备，点击</a:t>
            </a:r>
            <a:r>
              <a:rPr kumimoji="1" lang="en-US" altLang="zh-CN" dirty="0" smtClean="0"/>
              <a:t>OK</a:t>
            </a:r>
            <a:endParaRPr kumimoji="1" lang="zh-CN" altLang="en-US" dirty="0" smtClean="0"/>
          </a:p>
          <a:p>
            <a:r>
              <a:rPr kumimoji="1" lang="zh-CN" altLang="en-US" dirty="0" smtClean="0"/>
              <a:t>运行到模拟器</a:t>
            </a:r>
          </a:p>
          <a:p>
            <a:pPr lvl="1"/>
            <a:r>
              <a:rPr kumimoji="1" lang="zh-CN" altLang="en-US" dirty="0" smtClean="0"/>
              <a:t>创建一个</a:t>
            </a:r>
            <a:r>
              <a:rPr kumimoji="1" lang="en-US" altLang="zh-CN" dirty="0" smtClean="0"/>
              <a:t>x86</a:t>
            </a:r>
            <a:r>
              <a:rPr kumimoji="1" lang="zh-CN" altLang="en-US" dirty="0" smtClean="0"/>
              <a:t>的模拟器，如果没有，请在</a:t>
            </a:r>
            <a:r>
              <a:rPr kumimoji="1" lang="en-US" altLang="zh-CN" dirty="0" err="1" smtClean="0"/>
              <a:t>sdkmanager</a:t>
            </a:r>
            <a:r>
              <a:rPr kumimoji="1" lang="zh-CN" altLang="en-US" dirty="0" smtClean="0"/>
              <a:t>里面下载一个</a:t>
            </a:r>
          </a:p>
          <a:p>
            <a:pPr lvl="1"/>
            <a:r>
              <a:rPr kumimoji="1" lang="zh-CN" altLang="en-US" dirty="0"/>
              <a:t>点击 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Studio</a:t>
            </a:r>
            <a:r>
              <a:rPr kumimoji="1" lang="zh-CN" altLang="en-US" dirty="0"/>
              <a:t> 工具栏的“</a:t>
            </a:r>
            <a:r>
              <a:rPr kumimoji="1" lang="en-US" altLang="zh-CN" dirty="0"/>
              <a:t>Run</a:t>
            </a:r>
            <a:r>
              <a:rPr kumimoji="1" lang="zh-CN" altLang="en-US" dirty="0"/>
              <a:t>”按钮，选择您的手机设备，点击</a:t>
            </a:r>
            <a:r>
              <a:rPr kumimoji="1" lang="en-US" altLang="zh-CN" dirty="0" smtClean="0"/>
              <a:t>OK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30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创建一个简单的用户界面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使用带有层级结构的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ViewGroup</a:t>
            </a:r>
            <a:r>
              <a:rPr kumimoji="1" lang="zh-CN" altLang="en-US" dirty="0" smtClean="0"/>
              <a:t>进行构建用户界面，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通常是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控件，比如按钮、文本、文本输入框等。</a:t>
            </a:r>
            <a:r>
              <a:rPr kumimoji="1" lang="en-US" altLang="zh-CN" dirty="0" err="1" smtClean="0"/>
              <a:t>ViewGroup</a:t>
            </a:r>
            <a:r>
              <a:rPr kumimoji="1" lang="zh-CN" altLang="en-US" dirty="0" smtClean="0"/>
              <a:t>通常包含这些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控件按一定的规律进行排版。比如</a:t>
            </a:r>
            <a:r>
              <a:rPr kumimoji="1" lang="en-US" altLang="zh-CN" dirty="0" err="1" smtClean="0"/>
              <a:t>LinearLayout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RelativeLayout</a:t>
            </a:r>
            <a:r>
              <a:rPr kumimoji="1" lang="zh-CN" altLang="en-US" dirty="0" smtClean="0"/>
              <a:t>等。</a:t>
            </a:r>
          </a:p>
          <a:p>
            <a:r>
              <a:rPr kumimoji="1" lang="en-US" altLang="zh-CN" dirty="0" smtClean="0"/>
              <a:t>Button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的子类，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LinearLayout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是</a:t>
            </a:r>
            <a:r>
              <a:rPr kumimoji="1" lang="en-US" altLang="zh-CN" dirty="0" err="1" smtClean="0"/>
              <a:t>ViewGroup</a:t>
            </a:r>
            <a:r>
              <a:rPr kumimoji="1" lang="zh-CN" altLang="en-US" dirty="0" smtClean="0"/>
              <a:t>的子类。</a:t>
            </a:r>
          </a:p>
          <a:p>
            <a:r>
              <a:rPr kumimoji="1" lang="zh-CN" altLang="en-US" dirty="0" smtClean="0"/>
              <a:t>整体布局文件结构一般如下图：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74" y="3575636"/>
            <a:ext cx="6019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创建一个简单的用户界面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打开</a:t>
            </a:r>
            <a:r>
              <a:rPr kumimoji="1" lang="en-US" altLang="zh-CN" dirty="0" err="1" smtClean="0"/>
              <a:t>content_my.xml</a:t>
            </a:r>
            <a:endParaRPr kumimoji="1" lang="zh-CN" altLang="en-US" dirty="0" smtClean="0"/>
          </a:p>
          <a:p>
            <a:r>
              <a:rPr kumimoji="1" lang="zh-CN" altLang="en-US" dirty="0" smtClean="0"/>
              <a:t>删除</a:t>
            </a:r>
            <a:r>
              <a:rPr kumimoji="1" lang="en-US" altLang="zh-CN" dirty="0" err="1" smtClean="0"/>
              <a:t>TextView</a:t>
            </a:r>
            <a:r>
              <a:rPr kumimoji="1" lang="zh-CN" altLang="en-US" dirty="0" smtClean="0"/>
              <a:t>控件，将</a:t>
            </a:r>
            <a:r>
              <a:rPr kumimoji="1" lang="en-US" altLang="zh-CN" dirty="0" err="1" smtClean="0"/>
              <a:t>RelativeLayout</a:t>
            </a:r>
            <a:r>
              <a:rPr kumimoji="1" lang="zh-CN" altLang="en-US" dirty="0" smtClean="0"/>
              <a:t>改成</a:t>
            </a:r>
            <a:r>
              <a:rPr kumimoji="1" lang="en-US" altLang="zh-CN" dirty="0" err="1" smtClean="0"/>
              <a:t>LinearLayout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LinearLayout</a:t>
            </a:r>
            <a:r>
              <a:rPr kumimoji="1" lang="zh-CN" altLang="en-US" dirty="0" smtClean="0"/>
              <a:t>添加属性</a:t>
            </a:r>
            <a:r>
              <a:rPr lang="fr-FR" altLang="zh-CN" dirty="0"/>
              <a:t> android:orientation </a:t>
            </a:r>
            <a:r>
              <a:rPr lang="zh-CN" altLang="en-US" dirty="0" smtClean="0"/>
              <a:t>为 </a:t>
            </a:r>
            <a:r>
              <a:rPr lang="en-US" altLang="zh-CN" dirty="0" smtClean="0"/>
              <a:t>horizontal</a:t>
            </a:r>
            <a:endParaRPr lang="zh-CN" altLang="en-US" dirty="0" smtClean="0"/>
          </a:p>
          <a:p>
            <a:r>
              <a:rPr kumimoji="1" lang="zh-CN" altLang="en-US" dirty="0" smtClean="0"/>
              <a:t>删除</a:t>
            </a:r>
            <a:r>
              <a:rPr kumimoji="1" lang="en-US" altLang="zh-CN" dirty="0" smtClean="0"/>
              <a:t>padding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context</a:t>
            </a:r>
            <a:endParaRPr kumimoji="1" lang="zh-CN" altLang="en-US" dirty="0" smtClean="0"/>
          </a:p>
          <a:p>
            <a:r>
              <a:rPr kumimoji="1" lang="zh-CN" altLang="en-US" dirty="0" smtClean="0"/>
              <a:t>添加一个输入框</a:t>
            </a:r>
            <a:r>
              <a:rPr kumimoji="1" lang="en-US" altLang="zh-CN" dirty="0" err="1" smtClean="0"/>
              <a:t>EditText</a:t>
            </a:r>
            <a:r>
              <a:rPr kumimoji="1" lang="zh-CN" altLang="en-US" dirty="0" smtClean="0"/>
              <a:t>，设置</a:t>
            </a:r>
            <a:r>
              <a:rPr kumimoji="1" lang="en-US" altLang="zh-CN" dirty="0" smtClean="0"/>
              <a:t>hint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Id</a:t>
            </a:r>
            <a:endParaRPr kumimoji="1" lang="zh-CN" altLang="en-US" dirty="0" smtClean="0"/>
          </a:p>
          <a:p>
            <a:r>
              <a:rPr kumimoji="1" lang="zh-CN" altLang="en-US" dirty="0" smtClean="0"/>
              <a:t>添加一个</a:t>
            </a:r>
            <a:r>
              <a:rPr kumimoji="1" lang="en-US" altLang="zh-CN" dirty="0" smtClean="0"/>
              <a:t>Button</a:t>
            </a:r>
            <a:endParaRPr kumimoji="1" lang="zh-CN" altLang="en-US" dirty="0" smtClean="0"/>
          </a:p>
          <a:p>
            <a:r>
              <a:rPr kumimoji="1" lang="zh-CN" altLang="en-US" dirty="0" smtClean="0"/>
              <a:t>使</a:t>
            </a:r>
            <a:r>
              <a:rPr kumimoji="1" lang="en-US" altLang="zh-CN" dirty="0" err="1" smtClean="0"/>
              <a:t>EditText</a:t>
            </a:r>
            <a:r>
              <a:rPr kumimoji="1" lang="zh-CN" altLang="en-US" dirty="0" smtClean="0"/>
              <a:t>充满宽度</a:t>
            </a:r>
          </a:p>
          <a:p>
            <a:r>
              <a:rPr kumimoji="1" lang="zh-CN" altLang="en-US" dirty="0" smtClean="0"/>
              <a:t>运行您的</a:t>
            </a:r>
            <a:r>
              <a:rPr kumimoji="1" lang="en-US" altLang="zh-CN" dirty="0" smtClean="0"/>
              <a:t>application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9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启动另外一个</a:t>
            </a:r>
            <a:r>
              <a:rPr kumimoji="1" lang="en-US" altLang="zh-CN" dirty="0" smtClean="0"/>
              <a:t>Activity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按钮的响应</a:t>
            </a:r>
          </a:p>
          <a:p>
            <a:pPr lvl="1"/>
            <a:r>
              <a:rPr kumimoji="1" lang="zh-CN" altLang="en-US" dirty="0" smtClean="0"/>
              <a:t>编辑</a:t>
            </a:r>
            <a:r>
              <a:rPr kumimoji="1" lang="en-US" altLang="zh-CN" dirty="0" err="1" smtClean="0"/>
              <a:t>content_my.xml</a:t>
            </a:r>
            <a:r>
              <a:rPr kumimoji="1" lang="zh-CN" altLang="en-US" dirty="0" smtClean="0"/>
              <a:t>文件</a:t>
            </a:r>
          </a:p>
          <a:p>
            <a:pPr lvl="1"/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button</a:t>
            </a:r>
            <a:r>
              <a:rPr kumimoji="1" lang="zh-CN" altLang="en-US" dirty="0" smtClean="0"/>
              <a:t>添加</a:t>
            </a:r>
            <a:r>
              <a:rPr kumimoji="1" lang="en-US" altLang="zh-CN" dirty="0" err="1" smtClean="0"/>
              <a:t>android:Onclick</a:t>
            </a:r>
            <a:r>
              <a:rPr kumimoji="1" lang="zh-CN" altLang="en-US" dirty="0" smtClean="0"/>
              <a:t>属性</a:t>
            </a:r>
          </a:p>
          <a:p>
            <a:pPr lvl="1"/>
            <a:r>
              <a:rPr lang="zh-CN" altLang="en-US" dirty="0" smtClean="0"/>
              <a:t>打开</a:t>
            </a:r>
            <a:r>
              <a:rPr lang="sk-SK" altLang="zh-CN" dirty="0" err="1" smtClean="0"/>
              <a:t>MyActivity.java</a:t>
            </a:r>
            <a:r>
              <a:rPr lang="sk-SK" altLang="zh-CN" dirty="0"/>
              <a:t> </a:t>
            </a:r>
            <a:r>
              <a:rPr lang="zh-CN" altLang="en-US" dirty="0" smtClean="0"/>
              <a:t>新增方法</a:t>
            </a:r>
            <a:r>
              <a:rPr lang="en-US" altLang="zh-CN" dirty="0" err="1" smtClean="0"/>
              <a:t>sendMessage</a:t>
            </a:r>
            <a:endParaRPr lang="zh-CN" altLang="en-US" dirty="0" smtClean="0"/>
          </a:p>
          <a:p>
            <a:pPr lvl="2"/>
            <a:r>
              <a:rPr kumimoji="1" lang="zh-CN" altLang="en-US" dirty="0" smtClean="0"/>
              <a:t>方法使用</a:t>
            </a:r>
            <a:r>
              <a:rPr kumimoji="1" lang="en-US" altLang="zh-CN" dirty="0" smtClean="0"/>
              <a:t>public</a:t>
            </a:r>
            <a:r>
              <a:rPr kumimoji="1" lang="zh-CN" altLang="en-US" dirty="0" smtClean="0"/>
              <a:t>修饰</a:t>
            </a:r>
          </a:p>
          <a:p>
            <a:pPr lvl="2"/>
            <a:r>
              <a:rPr kumimoji="1" lang="zh-CN" altLang="en-US" dirty="0" smtClean="0"/>
              <a:t>返回一个</a:t>
            </a:r>
            <a:r>
              <a:rPr kumimoji="1" lang="en-US" altLang="zh-CN" dirty="0" smtClean="0"/>
              <a:t>void</a:t>
            </a:r>
            <a:endParaRPr kumimoji="1" lang="zh-CN" altLang="en-US" dirty="0" smtClean="0"/>
          </a:p>
          <a:p>
            <a:pPr lvl="2"/>
            <a:r>
              <a:rPr kumimoji="1" lang="zh-CN" altLang="en-US" dirty="0" smtClean="0"/>
              <a:t>方法包含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 参数</a:t>
            </a:r>
          </a:p>
          <a:p>
            <a:r>
              <a:rPr kumimoji="1" lang="zh-CN" altLang="en-US" dirty="0" smtClean="0"/>
              <a:t>创建一个</a:t>
            </a:r>
            <a:r>
              <a:rPr kumimoji="1" lang="en-US" altLang="zh-CN" dirty="0" smtClean="0"/>
              <a:t>Intent</a:t>
            </a:r>
            <a:endParaRPr kumimoji="1" lang="zh-CN" altLang="en-US" dirty="0" smtClean="0"/>
          </a:p>
          <a:p>
            <a:pPr lvl="1"/>
            <a:r>
              <a:rPr lang="en-US" altLang="zh-CN" dirty="0"/>
              <a:t>Intent intent = new Intent(this, </a:t>
            </a:r>
            <a:r>
              <a:rPr lang="en-US" altLang="zh-CN" dirty="0" err="1"/>
              <a:t>DisplayMessageActivity.class</a:t>
            </a:r>
            <a:r>
              <a:rPr lang="en-US" altLang="zh-CN" dirty="0" smtClean="0"/>
              <a:t>);</a:t>
            </a:r>
            <a:endParaRPr lang="zh-CN" altLang="en-US" dirty="0" smtClean="0"/>
          </a:p>
          <a:p>
            <a:pPr lvl="1"/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findViewById</a:t>
            </a:r>
            <a:r>
              <a:rPr kumimoji="1" lang="zh-CN" altLang="en-US" dirty="0" smtClean="0"/>
              <a:t>找到</a:t>
            </a:r>
            <a:r>
              <a:rPr kumimoji="1" lang="en-US" altLang="zh-CN" dirty="0" err="1" smtClean="0"/>
              <a:t>EditText</a:t>
            </a:r>
            <a:r>
              <a:rPr kumimoji="1" lang="zh-CN" altLang="en-US" dirty="0" smtClean="0"/>
              <a:t>控件</a:t>
            </a:r>
          </a:p>
          <a:p>
            <a:pPr lvl="1"/>
            <a:r>
              <a:rPr lang="sk-SK" altLang="zh-CN" dirty="0"/>
              <a:t> </a:t>
            </a:r>
            <a:r>
              <a:rPr lang="sk-SK" altLang="zh-CN" dirty="0" err="1"/>
              <a:t>putExtra</a:t>
            </a:r>
            <a:r>
              <a:rPr lang="sk-SK" altLang="zh-CN" dirty="0" smtClean="0"/>
              <a:t>()</a:t>
            </a:r>
            <a:r>
              <a:rPr lang="zh-CN" altLang="en-US" dirty="0" smtClean="0"/>
              <a:t>将</a:t>
            </a:r>
            <a:r>
              <a:rPr lang="en-US" altLang="zh-CN" dirty="0" err="1" smtClean="0"/>
              <a:t>EditText</a:t>
            </a:r>
            <a:r>
              <a:rPr lang="zh-CN" altLang="en-US" dirty="0" smtClean="0"/>
              <a:t>控件输入的值存入</a:t>
            </a:r>
          </a:p>
          <a:p>
            <a:pPr lvl="1"/>
            <a:r>
              <a:rPr kumimoji="1" lang="zh-CN" altLang="en-US" dirty="0" smtClean="0"/>
              <a:t>启动另外的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startActivity</a:t>
            </a:r>
            <a:r>
              <a:rPr kumimoji="1" lang="en-US" altLang="zh-CN" dirty="0" smtClean="0"/>
              <a:t>()</a:t>
            </a:r>
            <a:endParaRPr kumimoji="1" lang="zh-CN" altLang="en-US" dirty="0" smtClean="0"/>
          </a:p>
          <a:p>
            <a:pPr lvl="1"/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51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853</TotalTime>
  <Words>1118</Words>
  <Application>Microsoft Macintosh PowerPoint</Application>
  <PresentationFormat>宽屏</PresentationFormat>
  <Paragraphs>166</Paragraphs>
  <Slides>24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Calibri</vt:lpstr>
      <vt:lpstr>Trebuchet MS</vt:lpstr>
      <vt:lpstr>Wingdings 3</vt:lpstr>
      <vt:lpstr>方正姚体</vt:lpstr>
      <vt:lpstr>华文新魏</vt:lpstr>
      <vt:lpstr>宋体</vt:lpstr>
      <vt:lpstr>平面</vt:lpstr>
      <vt:lpstr>Android技术培训</vt:lpstr>
      <vt:lpstr>本节内容</vt:lpstr>
      <vt:lpstr>使用Android Studio 创建工程</vt:lpstr>
      <vt:lpstr>Android 工程文件目录</vt:lpstr>
      <vt:lpstr>Android 工程文件目录</vt:lpstr>
      <vt:lpstr>运行您的应用</vt:lpstr>
      <vt:lpstr>创建一个简单的用户界面</vt:lpstr>
      <vt:lpstr>创建一个简单的用户界面</vt:lpstr>
      <vt:lpstr>启动另外一个Activity</vt:lpstr>
      <vt:lpstr>启动另外一个Activity</vt:lpstr>
      <vt:lpstr>git的使用</vt:lpstr>
      <vt:lpstr>git的使用</vt:lpstr>
      <vt:lpstr>git 常用命令</vt:lpstr>
      <vt:lpstr>Layout介绍</vt:lpstr>
      <vt:lpstr>线性布局</vt:lpstr>
      <vt:lpstr>相对布局</vt:lpstr>
      <vt:lpstr>滚动布局&amp;嵌套布局</vt:lpstr>
      <vt:lpstr>网页布局（WebView）</vt:lpstr>
      <vt:lpstr>层布局（FrameLayout）</vt:lpstr>
      <vt:lpstr>绝对布局（AbsoluteLayout）</vt:lpstr>
      <vt:lpstr>ListView</vt:lpstr>
      <vt:lpstr>GridView</vt:lpstr>
      <vt:lpstr>RecyclerView</vt:lpstr>
      <vt:lpstr>练习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Android技术培训</dc:title>
  <dc:creator>Microsoft Office 用户</dc:creator>
  <cp:lastModifiedBy>Microsoft Office 用户</cp:lastModifiedBy>
  <cp:revision>249</cp:revision>
  <dcterms:created xsi:type="dcterms:W3CDTF">2016-07-05T08:44:02Z</dcterms:created>
  <dcterms:modified xsi:type="dcterms:W3CDTF">2016-07-18T08:26:01Z</dcterms:modified>
</cp:coreProperties>
</file>